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02FD"/>
    <a:srgbClr val="3399FF"/>
    <a:srgbClr val="1F004D"/>
    <a:srgbClr val="04021A"/>
    <a:srgbClr val="04FA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Style moyen 2 - Accentuation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Style léger 1 - Accentuation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p>
            <a:fld id="{C6325B94-4EE3-47F2-B5F6-FDE983ACB364}" type="datetimeFigureOut">
              <a:rPr lang="fr-FR" smtClean="0"/>
              <a:t>07/02/2026</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1C5A8D56-4E97-4ACC-A27D-65456F2D0199}" type="slidenum">
              <a:rPr lang="fr-FR" smtClean="0"/>
              <a:t>‹N°›</a:t>
            </a:fld>
            <a:endParaRPr lang="fr-FR"/>
          </a:p>
        </p:txBody>
      </p:sp>
    </p:spTree>
    <p:extLst>
      <p:ext uri="{BB962C8B-B14F-4D97-AF65-F5344CB8AC3E}">
        <p14:creationId xmlns:p14="http://schemas.microsoft.com/office/powerpoint/2010/main" val="2502587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C6325B94-4EE3-47F2-B5F6-FDE983ACB364}" type="datetimeFigureOut">
              <a:rPr lang="fr-FR" smtClean="0"/>
              <a:t>07/02/2026</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1C5A8D56-4E97-4ACC-A27D-65456F2D0199}" type="slidenum">
              <a:rPr lang="fr-FR" smtClean="0"/>
              <a:t>‹N°›</a:t>
            </a:fld>
            <a:endParaRPr lang="fr-FR"/>
          </a:p>
        </p:txBody>
      </p:sp>
    </p:spTree>
    <p:extLst>
      <p:ext uri="{BB962C8B-B14F-4D97-AF65-F5344CB8AC3E}">
        <p14:creationId xmlns:p14="http://schemas.microsoft.com/office/powerpoint/2010/main" val="400048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C6325B94-4EE3-47F2-B5F6-FDE983ACB364}" type="datetimeFigureOut">
              <a:rPr lang="fr-FR" smtClean="0"/>
              <a:t>07/02/2026</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1C5A8D56-4E97-4ACC-A27D-65456F2D0199}" type="slidenum">
              <a:rPr lang="fr-FR" smtClean="0"/>
              <a:t>‹N°›</a:t>
            </a:fld>
            <a:endParaRPr lang="fr-FR"/>
          </a:p>
        </p:txBody>
      </p:sp>
    </p:spTree>
    <p:extLst>
      <p:ext uri="{BB962C8B-B14F-4D97-AF65-F5344CB8AC3E}">
        <p14:creationId xmlns:p14="http://schemas.microsoft.com/office/powerpoint/2010/main" val="2594218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C6325B94-4EE3-47F2-B5F6-FDE983ACB364}" type="datetimeFigureOut">
              <a:rPr lang="fr-FR" smtClean="0"/>
              <a:t>07/02/2026</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1C5A8D56-4E97-4ACC-A27D-65456F2D0199}" type="slidenum">
              <a:rPr lang="fr-FR" smtClean="0"/>
              <a:t>‹N°›</a:t>
            </a:fld>
            <a:endParaRPr lang="fr-FR"/>
          </a:p>
        </p:txBody>
      </p:sp>
    </p:spTree>
    <p:extLst>
      <p:ext uri="{BB962C8B-B14F-4D97-AF65-F5344CB8AC3E}">
        <p14:creationId xmlns:p14="http://schemas.microsoft.com/office/powerpoint/2010/main" val="1200034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C6325B94-4EE3-47F2-B5F6-FDE983ACB364}" type="datetimeFigureOut">
              <a:rPr lang="fr-FR" smtClean="0"/>
              <a:t>07/02/2026</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1C5A8D56-4E97-4ACC-A27D-65456F2D0199}" type="slidenum">
              <a:rPr lang="fr-FR" smtClean="0"/>
              <a:t>‹N°›</a:t>
            </a:fld>
            <a:endParaRPr lang="fr-FR"/>
          </a:p>
        </p:txBody>
      </p:sp>
    </p:spTree>
    <p:extLst>
      <p:ext uri="{BB962C8B-B14F-4D97-AF65-F5344CB8AC3E}">
        <p14:creationId xmlns:p14="http://schemas.microsoft.com/office/powerpoint/2010/main" val="3658071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C6325B94-4EE3-47F2-B5F6-FDE983ACB364}" type="datetimeFigureOut">
              <a:rPr lang="fr-FR" smtClean="0"/>
              <a:t>07/02/2026</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1C5A8D56-4E97-4ACC-A27D-65456F2D0199}" type="slidenum">
              <a:rPr lang="fr-FR" smtClean="0"/>
              <a:t>‹N°›</a:t>
            </a:fld>
            <a:endParaRPr lang="fr-FR"/>
          </a:p>
        </p:txBody>
      </p:sp>
    </p:spTree>
    <p:extLst>
      <p:ext uri="{BB962C8B-B14F-4D97-AF65-F5344CB8AC3E}">
        <p14:creationId xmlns:p14="http://schemas.microsoft.com/office/powerpoint/2010/main" val="35261429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C6325B94-4EE3-47F2-B5F6-FDE983ACB364}" type="datetimeFigureOut">
              <a:rPr lang="fr-FR" smtClean="0"/>
              <a:t>07/02/2026</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1C5A8D56-4E97-4ACC-A27D-65456F2D0199}" type="slidenum">
              <a:rPr lang="fr-FR" smtClean="0"/>
              <a:t>‹N°›</a:t>
            </a:fld>
            <a:endParaRPr lang="fr-FR"/>
          </a:p>
        </p:txBody>
      </p:sp>
    </p:spTree>
    <p:extLst>
      <p:ext uri="{BB962C8B-B14F-4D97-AF65-F5344CB8AC3E}">
        <p14:creationId xmlns:p14="http://schemas.microsoft.com/office/powerpoint/2010/main" val="2551644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C6325B94-4EE3-47F2-B5F6-FDE983ACB364}" type="datetimeFigureOut">
              <a:rPr lang="fr-FR" smtClean="0"/>
              <a:t>07/02/2026</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1C5A8D56-4E97-4ACC-A27D-65456F2D0199}" type="slidenum">
              <a:rPr lang="fr-FR" smtClean="0"/>
              <a:t>‹N°›</a:t>
            </a:fld>
            <a:endParaRPr lang="fr-FR"/>
          </a:p>
        </p:txBody>
      </p:sp>
    </p:spTree>
    <p:extLst>
      <p:ext uri="{BB962C8B-B14F-4D97-AF65-F5344CB8AC3E}">
        <p14:creationId xmlns:p14="http://schemas.microsoft.com/office/powerpoint/2010/main" val="40516539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C6325B94-4EE3-47F2-B5F6-FDE983ACB364}" type="datetimeFigureOut">
              <a:rPr lang="fr-FR" smtClean="0"/>
              <a:t>07/02/2026</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1C5A8D56-4E97-4ACC-A27D-65456F2D0199}" type="slidenum">
              <a:rPr lang="fr-FR" smtClean="0"/>
              <a:t>‹N°›</a:t>
            </a:fld>
            <a:endParaRPr lang="fr-FR"/>
          </a:p>
        </p:txBody>
      </p:sp>
    </p:spTree>
    <p:extLst>
      <p:ext uri="{BB962C8B-B14F-4D97-AF65-F5344CB8AC3E}">
        <p14:creationId xmlns:p14="http://schemas.microsoft.com/office/powerpoint/2010/main" val="2962847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C6325B94-4EE3-47F2-B5F6-FDE983ACB364}" type="datetimeFigureOut">
              <a:rPr lang="fr-FR" smtClean="0"/>
              <a:t>07/02/2026</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1C5A8D56-4E97-4ACC-A27D-65456F2D0199}" type="slidenum">
              <a:rPr lang="fr-FR" smtClean="0"/>
              <a:t>‹N°›</a:t>
            </a:fld>
            <a:endParaRPr lang="fr-FR"/>
          </a:p>
        </p:txBody>
      </p:sp>
    </p:spTree>
    <p:extLst>
      <p:ext uri="{BB962C8B-B14F-4D97-AF65-F5344CB8AC3E}">
        <p14:creationId xmlns:p14="http://schemas.microsoft.com/office/powerpoint/2010/main" val="2610606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C6325B94-4EE3-47F2-B5F6-FDE983ACB364}" type="datetimeFigureOut">
              <a:rPr lang="fr-FR" smtClean="0"/>
              <a:t>07/02/2026</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1C5A8D56-4E97-4ACC-A27D-65456F2D0199}" type="slidenum">
              <a:rPr lang="fr-FR" smtClean="0"/>
              <a:t>‹N°›</a:t>
            </a:fld>
            <a:endParaRPr lang="fr-FR"/>
          </a:p>
        </p:txBody>
      </p:sp>
    </p:spTree>
    <p:extLst>
      <p:ext uri="{BB962C8B-B14F-4D97-AF65-F5344CB8AC3E}">
        <p14:creationId xmlns:p14="http://schemas.microsoft.com/office/powerpoint/2010/main" val="3197483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325B94-4EE3-47F2-B5F6-FDE983ACB364}" type="datetimeFigureOut">
              <a:rPr lang="fr-FR" smtClean="0"/>
              <a:t>07/02/2026</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5A8D56-4E97-4ACC-A27D-65456F2D0199}" type="slidenum">
              <a:rPr lang="fr-FR" smtClean="0"/>
              <a:t>‹N°›</a:t>
            </a:fld>
            <a:endParaRPr lang="fr-FR"/>
          </a:p>
        </p:txBody>
      </p:sp>
    </p:spTree>
    <p:extLst>
      <p:ext uri="{BB962C8B-B14F-4D97-AF65-F5344CB8AC3E}">
        <p14:creationId xmlns:p14="http://schemas.microsoft.com/office/powerpoint/2010/main" val="40740919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4021A"/>
            </a:gs>
            <a:gs pos="100000">
              <a:srgbClr val="1F004D"/>
            </a:gs>
          </a:gsLst>
          <a:lin ang="0" scaled="0"/>
        </a:gradFill>
        <a:effectLst/>
      </p:bgPr>
    </p:bg>
    <p:spTree>
      <p:nvGrpSpPr>
        <p:cNvPr id="1" name=""/>
        <p:cNvGrpSpPr/>
        <p:nvPr/>
      </p:nvGrpSpPr>
      <p:grpSpPr>
        <a:xfrm>
          <a:off x="0" y="0"/>
          <a:ext cx="0" cy="0"/>
          <a:chOff x="0" y="0"/>
          <a:chExt cx="0" cy="0"/>
        </a:xfrm>
      </p:grpSpPr>
      <p:sp>
        <p:nvSpPr>
          <p:cNvPr id="6" name="Rectangle 5"/>
          <p:cNvSpPr/>
          <p:nvPr/>
        </p:nvSpPr>
        <p:spPr>
          <a:xfrm>
            <a:off x="5251268" y="2045064"/>
            <a:ext cx="6940731" cy="2492990"/>
          </a:xfrm>
          <a:prstGeom prst="rect">
            <a:avLst/>
          </a:prstGeom>
        </p:spPr>
        <p:txBody>
          <a:bodyPr wrap="square">
            <a:spAutoFit/>
          </a:bodyPr>
          <a:lstStyle/>
          <a:p>
            <a:r>
              <a:rPr lang="fr-FR" sz="3200" dirty="0" smtClean="0"/>
              <a:t>                </a:t>
            </a:r>
            <a:r>
              <a:rPr lang="fr-FR" sz="5400" i="1" u="sng"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Tic – Tac – </a:t>
            </a:r>
            <a:r>
              <a:rPr lang="fr-FR" sz="5400" i="1" u="sng" dirty="0" err="1"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Toe</a:t>
            </a:r>
            <a:r>
              <a:rPr lang="fr-FR" sz="5400" i="1" u="sng"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a:t>
            </a:r>
          </a:p>
          <a:p>
            <a:endParaRPr lang="fr-FR" dirty="0" smtClean="0">
              <a:ln w="0"/>
              <a:solidFill>
                <a:schemeClr val="accent1"/>
              </a:solidFill>
              <a:effectLst>
                <a:outerShdw blurRad="38100" dist="25400" dir="5400000" algn="ctr" rotWithShape="0">
                  <a:srgbClr val="6E747A">
                    <a:alpha val="43000"/>
                  </a:srgbClr>
                </a:outerShdw>
              </a:effectLst>
            </a:endParaRPr>
          </a:p>
          <a:p>
            <a:pPr algn="ctr"/>
            <a:r>
              <a:rPr lang="fr-FR" sz="2800" dirty="0" smtClean="0">
                <a:solidFill>
                  <a:schemeClr val="bg1"/>
                </a:solidFill>
              </a:rPr>
              <a:t>Projet de développement d’un jeu interactif avec intelligence artificielle et Interface console colorée</a:t>
            </a:r>
            <a:endParaRPr lang="fr-FR" sz="2800" dirty="0">
              <a:solidFill>
                <a:schemeClr val="bg1"/>
              </a:solidFill>
            </a:endParaRPr>
          </a:p>
        </p:txBody>
      </p:sp>
      <p:pic>
        <p:nvPicPr>
          <p:cNvPr id="7" name="Image 6"/>
          <p:cNvPicPr>
            <a:picLocks noChangeAspect="1"/>
          </p:cNvPicPr>
          <p:nvPr/>
        </p:nvPicPr>
        <p:blipFill>
          <a:blip r:embed="rId2"/>
          <a:stretch>
            <a:fillRect/>
          </a:stretch>
        </p:blipFill>
        <p:spPr>
          <a:xfrm>
            <a:off x="0" y="0"/>
            <a:ext cx="5394960" cy="6857999"/>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a:xfrm>
            <a:off x="7185743" y="5875232"/>
            <a:ext cx="2878183" cy="707886"/>
          </a:xfrm>
          <a:prstGeom prst="rect">
            <a:avLst/>
          </a:prstGeom>
        </p:spPr>
        <p:txBody>
          <a:bodyPr wrap="square">
            <a:spAutoFit/>
          </a:bodyPr>
          <a:lstStyle/>
          <a:p>
            <a:pPr algn="ctr"/>
            <a:r>
              <a:rPr lang="fr-FR" sz="2000" dirty="0" smtClean="0">
                <a:solidFill>
                  <a:schemeClr val="bg1"/>
                </a:solidFill>
              </a:rPr>
              <a:t>Réalisée par:</a:t>
            </a:r>
          </a:p>
          <a:p>
            <a:r>
              <a:rPr lang="fr-FR" sz="2000" dirty="0" smtClean="0">
                <a:solidFill>
                  <a:schemeClr val="bg1"/>
                </a:solidFill>
              </a:rPr>
              <a:t>RANIA BEN BRAHIM 1BI1</a:t>
            </a:r>
            <a:endParaRPr lang="fr-FR" sz="2000" dirty="0">
              <a:solidFill>
                <a:schemeClr val="bg1"/>
              </a:solidFill>
            </a:endParaRPr>
          </a:p>
        </p:txBody>
      </p:sp>
    </p:spTree>
    <p:extLst>
      <p:ext uri="{BB962C8B-B14F-4D97-AF65-F5344CB8AC3E}">
        <p14:creationId xmlns:p14="http://schemas.microsoft.com/office/powerpoint/2010/main" val="3853661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04021A"/>
            </a:gs>
            <a:gs pos="100000">
              <a:srgbClr val="1F004D"/>
            </a:gs>
          </a:gsLst>
          <a:lin ang="0" scaled="0"/>
        </a:gradFill>
        <a:effectLst/>
      </p:bgPr>
    </p:bg>
    <p:spTree>
      <p:nvGrpSpPr>
        <p:cNvPr id="1" name=""/>
        <p:cNvGrpSpPr/>
        <p:nvPr/>
      </p:nvGrpSpPr>
      <p:grpSpPr>
        <a:xfrm>
          <a:off x="0" y="0"/>
          <a:ext cx="0" cy="0"/>
          <a:chOff x="0" y="0"/>
          <a:chExt cx="0" cy="0"/>
        </a:xfrm>
      </p:grpSpPr>
      <p:pic>
        <p:nvPicPr>
          <p:cNvPr id="2" name="Image 1"/>
          <p:cNvPicPr>
            <a:picLocks noChangeAspect="1"/>
          </p:cNvPicPr>
          <p:nvPr/>
        </p:nvPicPr>
        <p:blipFill>
          <a:blip r:embed="rId2"/>
          <a:stretch>
            <a:fillRect/>
          </a:stretch>
        </p:blipFill>
        <p:spPr>
          <a:xfrm>
            <a:off x="0" y="0"/>
            <a:ext cx="4702125" cy="6858000"/>
          </a:xfrm>
          <a:prstGeom prst="rect">
            <a:avLst/>
          </a:prstGeom>
          <a:ln>
            <a:noFill/>
          </a:ln>
          <a:effectLst>
            <a:outerShdw blurRad="292100" dist="139700" dir="2700000" algn="tl" rotWithShape="0">
              <a:srgbClr val="333333">
                <a:alpha val="65000"/>
              </a:srgbClr>
            </a:outerShdw>
          </a:effectLst>
        </p:spPr>
      </p:pic>
      <p:sp>
        <p:nvSpPr>
          <p:cNvPr id="3" name="Rectangle 2"/>
          <p:cNvSpPr/>
          <p:nvPr/>
        </p:nvSpPr>
        <p:spPr>
          <a:xfrm>
            <a:off x="6131170" y="618977"/>
            <a:ext cx="4573003" cy="707886"/>
          </a:xfrm>
          <a:prstGeom prst="rect">
            <a:avLst/>
          </a:prstGeom>
        </p:spPr>
        <p:txBody>
          <a:bodyPr wrap="square">
            <a:spAutoFit/>
          </a:bodyPr>
          <a:lstStyle/>
          <a:p>
            <a:r>
              <a:rPr lang="fr-FR" sz="4000" dirty="0" smtClean="0">
                <a:ln w="0"/>
                <a:solidFill>
                  <a:schemeClr val="accent1"/>
                </a:solidFill>
                <a:effectLst>
                  <a:outerShdw blurRad="38100" dist="25400" dir="5400000" algn="ctr" rotWithShape="0">
                    <a:srgbClr val="6E747A">
                      <a:alpha val="43000"/>
                    </a:srgbClr>
                  </a:outerShdw>
                </a:effectLst>
              </a:rPr>
              <a:t>    </a:t>
            </a:r>
            <a:r>
              <a:rPr lang="fr-FR" sz="4000" i="1" u="sng"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Objectifs du Projet</a:t>
            </a:r>
            <a:endParaRPr lang="fr-FR" sz="4000" i="1" u="sng"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5" name="Ellipse 4"/>
          <p:cNvSpPr/>
          <p:nvPr/>
        </p:nvSpPr>
        <p:spPr>
          <a:xfrm>
            <a:off x="5068788" y="2310062"/>
            <a:ext cx="875716" cy="534573"/>
          </a:xfrm>
          <a:prstGeom prst="ellipse">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p:spPr>
        <p:style>
          <a:lnRef idx="3">
            <a:schemeClr val="lt1"/>
          </a:lnRef>
          <a:fillRef idx="1">
            <a:schemeClr val="accent5"/>
          </a:fillRef>
          <a:effectRef idx="1">
            <a:schemeClr val="accent5"/>
          </a:effectRef>
          <a:fontRef idx="minor">
            <a:schemeClr val="lt1"/>
          </a:fontRef>
        </p:style>
        <p:txBody>
          <a:bodyPr rtlCol="0" anchor="ctr"/>
          <a:lstStyle/>
          <a:p>
            <a:pPr algn="ctr"/>
            <a:r>
              <a:rPr lang="fr-FR" sz="2400" b="1" dirty="0" smtClean="0"/>
              <a:t>1</a:t>
            </a:r>
            <a:endParaRPr lang="fr-FR" sz="2400" b="1" dirty="0"/>
          </a:p>
        </p:txBody>
      </p:sp>
      <p:sp>
        <p:nvSpPr>
          <p:cNvPr id="6" name="Ellipse 5"/>
          <p:cNvSpPr/>
          <p:nvPr/>
        </p:nvSpPr>
        <p:spPr>
          <a:xfrm>
            <a:off x="5068789" y="3429000"/>
            <a:ext cx="875716" cy="581297"/>
          </a:xfrm>
          <a:prstGeom prst="ellipse">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8100000" scaled="1"/>
            <a:tileRect/>
          </a:gradFill>
        </p:spPr>
        <p:style>
          <a:lnRef idx="3">
            <a:schemeClr val="lt1"/>
          </a:lnRef>
          <a:fillRef idx="1">
            <a:schemeClr val="accent5"/>
          </a:fillRef>
          <a:effectRef idx="1">
            <a:schemeClr val="accent5"/>
          </a:effectRef>
          <a:fontRef idx="minor">
            <a:schemeClr val="lt1"/>
          </a:fontRef>
        </p:style>
        <p:txBody>
          <a:bodyPr rtlCol="0" anchor="ctr"/>
          <a:lstStyle/>
          <a:p>
            <a:pPr algn="ctr"/>
            <a:r>
              <a:rPr lang="fr-FR" sz="2400" b="1" dirty="0" smtClean="0"/>
              <a:t>2</a:t>
            </a:r>
            <a:endParaRPr lang="fr-FR" sz="2400" b="1" dirty="0"/>
          </a:p>
        </p:txBody>
      </p:sp>
      <p:sp>
        <p:nvSpPr>
          <p:cNvPr id="7" name="Ellipse 6"/>
          <p:cNvSpPr/>
          <p:nvPr/>
        </p:nvSpPr>
        <p:spPr>
          <a:xfrm>
            <a:off x="5079139" y="4594662"/>
            <a:ext cx="865365" cy="578229"/>
          </a:xfrm>
          <a:prstGeom prst="ellipse">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5400000" scaled="1"/>
            <a:tileRect/>
          </a:gradFill>
        </p:spPr>
        <p:style>
          <a:lnRef idx="3">
            <a:schemeClr val="lt1"/>
          </a:lnRef>
          <a:fillRef idx="1">
            <a:schemeClr val="accent5"/>
          </a:fillRef>
          <a:effectRef idx="1">
            <a:schemeClr val="accent5"/>
          </a:effectRef>
          <a:fontRef idx="minor">
            <a:schemeClr val="lt1"/>
          </a:fontRef>
        </p:style>
        <p:txBody>
          <a:bodyPr rtlCol="0" anchor="ctr"/>
          <a:lstStyle/>
          <a:p>
            <a:pPr algn="ctr"/>
            <a:r>
              <a:rPr lang="fr-FR" sz="2400" b="1" dirty="0" smtClean="0"/>
              <a:t>3</a:t>
            </a:r>
            <a:endParaRPr lang="fr-FR" sz="2400" b="1" dirty="0"/>
          </a:p>
        </p:txBody>
      </p:sp>
      <p:sp>
        <p:nvSpPr>
          <p:cNvPr id="8" name="Rectangle 7"/>
          <p:cNvSpPr/>
          <p:nvPr/>
        </p:nvSpPr>
        <p:spPr>
          <a:xfrm>
            <a:off x="5944504" y="2336246"/>
            <a:ext cx="5315679" cy="830997"/>
          </a:xfrm>
          <a:prstGeom prst="rect">
            <a:avLst/>
          </a:prstGeom>
        </p:spPr>
        <p:txBody>
          <a:bodyPr wrap="square">
            <a:spAutoFit/>
          </a:bodyPr>
          <a:lstStyle/>
          <a:p>
            <a:pPr algn="ctr"/>
            <a:r>
              <a:rPr lang="fr-FR" sz="2400" dirty="0" smtClean="0"/>
              <a:t> </a:t>
            </a:r>
            <a:r>
              <a:rPr lang="fr-FR" sz="2400" dirty="0" smtClean="0">
                <a:solidFill>
                  <a:schemeClr val="bg1"/>
                </a:solidFill>
              </a:rPr>
              <a:t>Mettre en pratique mes compétences en    langage C.</a:t>
            </a:r>
            <a:endParaRPr lang="fr-FR" sz="2400" i="1" dirty="0">
              <a:solidFill>
                <a:schemeClr val="bg1"/>
              </a:solidFill>
            </a:endParaRPr>
          </a:p>
        </p:txBody>
      </p:sp>
      <p:sp>
        <p:nvSpPr>
          <p:cNvPr id="9" name="Rectangle 8"/>
          <p:cNvSpPr/>
          <p:nvPr/>
        </p:nvSpPr>
        <p:spPr>
          <a:xfrm>
            <a:off x="6131170" y="4563920"/>
            <a:ext cx="5037573" cy="830997"/>
          </a:xfrm>
          <a:prstGeom prst="rect">
            <a:avLst/>
          </a:prstGeom>
        </p:spPr>
        <p:txBody>
          <a:bodyPr wrap="square">
            <a:spAutoFit/>
          </a:bodyPr>
          <a:lstStyle/>
          <a:p>
            <a:pPr algn="ctr"/>
            <a:r>
              <a:rPr lang="fr-FR" sz="2400" i="1" dirty="0" smtClean="0">
                <a:solidFill>
                  <a:schemeClr val="bg1"/>
                </a:solidFill>
              </a:rPr>
              <a:t>Implémenter une IA (Minimax) et des  niveaux de difficulté.</a:t>
            </a:r>
            <a:endParaRPr lang="fr-FR" sz="2400" i="1" dirty="0">
              <a:solidFill>
                <a:schemeClr val="bg1"/>
              </a:solidFill>
            </a:endParaRPr>
          </a:p>
        </p:txBody>
      </p:sp>
      <p:sp>
        <p:nvSpPr>
          <p:cNvPr id="10" name="Rectangle 9"/>
          <p:cNvSpPr/>
          <p:nvPr/>
        </p:nvSpPr>
        <p:spPr>
          <a:xfrm>
            <a:off x="6131170" y="3530295"/>
            <a:ext cx="4658519" cy="830997"/>
          </a:xfrm>
          <a:prstGeom prst="rect">
            <a:avLst/>
          </a:prstGeom>
        </p:spPr>
        <p:txBody>
          <a:bodyPr wrap="square">
            <a:spAutoFit/>
          </a:bodyPr>
          <a:lstStyle/>
          <a:p>
            <a:pPr algn="ctr"/>
            <a:r>
              <a:rPr lang="fr-FR" sz="2400" dirty="0" smtClean="0">
                <a:solidFill>
                  <a:schemeClr val="bg1"/>
                </a:solidFill>
              </a:rPr>
              <a:t> Comprendre la logique des jeux en console.</a:t>
            </a:r>
            <a:endParaRPr lang="fr-FR" sz="2400" i="1" dirty="0">
              <a:solidFill>
                <a:schemeClr val="bg1"/>
              </a:solidFill>
            </a:endParaRPr>
          </a:p>
        </p:txBody>
      </p:sp>
    </p:spTree>
    <p:extLst>
      <p:ext uri="{BB962C8B-B14F-4D97-AF65-F5344CB8AC3E}">
        <p14:creationId xmlns:p14="http://schemas.microsoft.com/office/powerpoint/2010/main" val="39231414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04021A"/>
            </a:gs>
            <a:gs pos="100000">
              <a:srgbClr val="1F004D"/>
            </a:gs>
          </a:gsLst>
          <a:lin ang="0" scaled="0"/>
        </a:gradFill>
        <a:effectLst/>
      </p:bgPr>
    </p:bg>
    <p:spTree>
      <p:nvGrpSpPr>
        <p:cNvPr id="1" name=""/>
        <p:cNvGrpSpPr/>
        <p:nvPr/>
      </p:nvGrpSpPr>
      <p:grpSpPr>
        <a:xfrm>
          <a:off x="0" y="0"/>
          <a:ext cx="0" cy="0"/>
          <a:chOff x="0" y="0"/>
          <a:chExt cx="0" cy="0"/>
        </a:xfrm>
      </p:grpSpPr>
      <p:sp>
        <p:nvSpPr>
          <p:cNvPr id="5" name="Rectangle 4"/>
          <p:cNvSpPr/>
          <p:nvPr/>
        </p:nvSpPr>
        <p:spPr>
          <a:xfrm>
            <a:off x="605245" y="1993561"/>
            <a:ext cx="6096000" cy="4647426"/>
          </a:xfrm>
          <a:prstGeom prst="rect">
            <a:avLst/>
          </a:prstGeom>
        </p:spPr>
        <p:txBody>
          <a:bodyPr>
            <a:spAutoFit/>
          </a:bodyPr>
          <a:lstStyle/>
          <a:p>
            <a:r>
              <a:rPr lang="fr-FR" sz="2400" b="1" i="1" u="sng" dirty="0" smtClean="0">
                <a:solidFill>
                  <a:srgbClr val="0402FD"/>
                </a:solidFill>
              </a:rPr>
              <a:t>Fonctionnalités principales :</a:t>
            </a:r>
            <a:r>
              <a:rPr lang="fr-FR" sz="2400" b="1" i="1" u="sng" dirty="0" smtClean="0">
                <a:solidFill>
                  <a:srgbClr val="3399FF"/>
                </a:solidFill>
              </a:rPr>
              <a:t> </a:t>
            </a:r>
          </a:p>
          <a:p>
            <a:r>
              <a:rPr lang="fr-FR" sz="2300" b="1" i="1" dirty="0" smtClean="0">
                <a:solidFill>
                  <a:srgbClr val="3399FF"/>
                </a:solidFill>
              </a:rPr>
              <a:t>Deux modes de jeu :</a:t>
            </a:r>
          </a:p>
          <a:p>
            <a:r>
              <a:rPr lang="fr-FR" sz="2000" dirty="0" smtClean="0">
                <a:solidFill>
                  <a:schemeClr val="bg1"/>
                </a:solidFill>
              </a:rPr>
              <a:t>– Joueur contre joueur</a:t>
            </a:r>
          </a:p>
          <a:p>
            <a:r>
              <a:rPr lang="fr-FR" sz="2000" dirty="0" smtClean="0">
                <a:solidFill>
                  <a:schemeClr val="bg1"/>
                </a:solidFill>
              </a:rPr>
              <a:t>– Joueur contre l'IA (bot) </a:t>
            </a:r>
          </a:p>
          <a:p>
            <a:r>
              <a:rPr lang="fr-FR" sz="2300" b="1" dirty="0" smtClean="0">
                <a:solidFill>
                  <a:srgbClr val="3399FF"/>
                </a:solidFill>
              </a:rPr>
              <a:t>Personnalisation :</a:t>
            </a:r>
          </a:p>
          <a:p>
            <a:r>
              <a:rPr lang="fr-FR" sz="2000" dirty="0" smtClean="0">
                <a:solidFill>
                  <a:schemeClr val="bg1"/>
                </a:solidFill>
              </a:rPr>
              <a:t>– Chaque joueur choisit son symbole (X ou O)</a:t>
            </a:r>
          </a:p>
          <a:p>
            <a:r>
              <a:rPr lang="fr-FR" sz="2000" dirty="0" smtClean="0">
                <a:solidFill>
                  <a:schemeClr val="bg1"/>
                </a:solidFill>
              </a:rPr>
              <a:t>– En mode IA, </a:t>
            </a:r>
          </a:p>
          <a:p>
            <a:r>
              <a:rPr lang="fr-FR" sz="2300" b="1" i="1" dirty="0" smtClean="0">
                <a:solidFill>
                  <a:srgbClr val="3399FF"/>
                </a:solidFill>
              </a:rPr>
              <a:t>choix du niveau de difficulté :</a:t>
            </a:r>
          </a:p>
          <a:p>
            <a:r>
              <a:rPr lang="fr-FR" sz="2000" i="1" u="sng" dirty="0" smtClean="0">
                <a:solidFill>
                  <a:schemeClr val="bg1"/>
                </a:solidFill>
              </a:rPr>
              <a:t>1</a:t>
            </a:r>
            <a:r>
              <a:rPr lang="fr-FR" sz="2000" b="1" i="1" u="sng" dirty="0" smtClean="0">
                <a:solidFill>
                  <a:schemeClr val="bg1"/>
                </a:solidFill>
              </a:rPr>
              <a:t>-</a:t>
            </a:r>
            <a:r>
              <a:rPr lang="fr-FR" sz="2000" u="sng" dirty="0" smtClean="0">
                <a:solidFill>
                  <a:schemeClr val="bg1"/>
                </a:solidFill>
              </a:rPr>
              <a:t>Facile</a:t>
            </a:r>
            <a:r>
              <a:rPr lang="fr-FR" sz="2000" dirty="0" smtClean="0">
                <a:solidFill>
                  <a:schemeClr val="bg1"/>
                </a:solidFill>
              </a:rPr>
              <a:t> : coups aléatoires </a:t>
            </a:r>
          </a:p>
          <a:p>
            <a:r>
              <a:rPr lang="fr-FR" sz="2000" u="sng" dirty="0" smtClean="0">
                <a:solidFill>
                  <a:schemeClr val="bg1"/>
                </a:solidFill>
              </a:rPr>
              <a:t>2-Moyen</a:t>
            </a:r>
            <a:r>
              <a:rPr lang="fr-FR" sz="2000" dirty="0" smtClean="0">
                <a:solidFill>
                  <a:schemeClr val="bg1"/>
                </a:solidFill>
              </a:rPr>
              <a:t> </a:t>
            </a:r>
            <a:r>
              <a:rPr lang="fr-FR" sz="2000" dirty="0">
                <a:solidFill>
                  <a:schemeClr val="bg1"/>
                </a:solidFill>
              </a:rPr>
              <a:t>:</a:t>
            </a:r>
            <a:r>
              <a:rPr lang="fr-FR" sz="2000" dirty="0" smtClean="0">
                <a:solidFill>
                  <a:schemeClr val="bg1"/>
                </a:solidFill>
              </a:rPr>
              <a:t> blocages intelligents </a:t>
            </a:r>
          </a:p>
          <a:p>
            <a:r>
              <a:rPr lang="fr-FR" sz="2000" u="sng" dirty="0" smtClean="0">
                <a:solidFill>
                  <a:schemeClr val="bg1"/>
                </a:solidFill>
              </a:rPr>
              <a:t>3-Difficile</a:t>
            </a:r>
            <a:r>
              <a:rPr lang="fr-FR" sz="2000" dirty="0" smtClean="0">
                <a:solidFill>
                  <a:schemeClr val="bg1"/>
                </a:solidFill>
              </a:rPr>
              <a:t> : IA avec Minimax</a:t>
            </a:r>
          </a:p>
          <a:p>
            <a:r>
              <a:rPr lang="fr-FR" sz="2300" dirty="0" smtClean="0">
                <a:solidFill>
                  <a:srgbClr val="3399FF"/>
                </a:solidFill>
              </a:rPr>
              <a:t> </a:t>
            </a:r>
            <a:r>
              <a:rPr lang="fr-FR" sz="2300" b="1" i="1" dirty="0" smtClean="0">
                <a:solidFill>
                  <a:srgbClr val="3399FF"/>
                </a:solidFill>
              </a:rPr>
              <a:t>Interface colorée :</a:t>
            </a:r>
          </a:p>
          <a:p>
            <a:r>
              <a:rPr lang="fr-FR" sz="2000" dirty="0" smtClean="0">
                <a:solidFill>
                  <a:schemeClr val="bg1"/>
                </a:solidFill>
              </a:rPr>
              <a:t>– Grille 3x3 claire avec couleurs pour chaque symbole</a:t>
            </a:r>
          </a:p>
          <a:p>
            <a:r>
              <a:rPr lang="fr-FR" sz="2000" dirty="0" smtClean="0">
                <a:solidFill>
                  <a:schemeClr val="bg1"/>
                </a:solidFill>
              </a:rPr>
              <a:t>– Affichage console esthétique et lisible</a:t>
            </a:r>
            <a:endParaRPr lang="fr-FR" sz="2000" dirty="0">
              <a:solidFill>
                <a:schemeClr val="bg1"/>
              </a:solidFill>
            </a:endParaRPr>
          </a:p>
        </p:txBody>
      </p:sp>
      <p:pic>
        <p:nvPicPr>
          <p:cNvPr id="6" name="Image 5"/>
          <p:cNvPicPr>
            <a:picLocks noChangeAspect="1"/>
          </p:cNvPicPr>
          <p:nvPr/>
        </p:nvPicPr>
        <p:blipFill>
          <a:blip r:embed="rId2"/>
          <a:stretch>
            <a:fillRect/>
          </a:stretch>
        </p:blipFill>
        <p:spPr>
          <a:xfrm>
            <a:off x="6426926" y="1776549"/>
            <a:ext cx="5765074" cy="5081451"/>
          </a:xfrm>
          <a:prstGeom prst="rect">
            <a:avLst/>
          </a:prstGeom>
          <a:ln>
            <a:noFill/>
          </a:ln>
          <a:effectLst>
            <a:outerShdw blurRad="292100" dist="139700" dir="2700000" algn="tl" rotWithShape="0">
              <a:srgbClr val="333333">
                <a:alpha val="65000"/>
              </a:srgbClr>
            </a:outerShdw>
          </a:effectLst>
        </p:spPr>
      </p:pic>
      <p:sp>
        <p:nvSpPr>
          <p:cNvPr id="7" name="Ruban vers le bas 6"/>
          <p:cNvSpPr/>
          <p:nvPr/>
        </p:nvSpPr>
        <p:spPr>
          <a:xfrm>
            <a:off x="3189641" y="86059"/>
            <a:ext cx="5368835" cy="1141849"/>
          </a:xfrm>
          <a:prstGeom prst="ribbon">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5400000" scaled="1"/>
            <a:tileRect/>
          </a:gradFill>
        </p:spPr>
        <p:style>
          <a:lnRef idx="3">
            <a:schemeClr val="lt1"/>
          </a:lnRef>
          <a:fillRef idx="1">
            <a:schemeClr val="accent5"/>
          </a:fillRef>
          <a:effectRef idx="1">
            <a:schemeClr val="accent5"/>
          </a:effectRef>
          <a:fontRef idx="minor">
            <a:schemeClr val="lt1"/>
          </a:fontRef>
        </p:style>
        <p:txBody>
          <a:bodyPr rtlCol="0" anchor="ctr"/>
          <a:lstStyle/>
          <a:p>
            <a:pPr algn="ctr"/>
            <a:r>
              <a:rPr lang="fr-FR" sz="2400" dirty="0" err="1" smtClean="0">
                <a:solidFill>
                  <a:schemeClr val="bg1"/>
                </a:solidFill>
              </a:rPr>
              <a:t>Presentation</a:t>
            </a:r>
            <a:r>
              <a:rPr lang="fr-FR" sz="2400" dirty="0" smtClean="0">
                <a:solidFill>
                  <a:schemeClr val="bg1"/>
                </a:solidFill>
              </a:rPr>
              <a:t> </a:t>
            </a:r>
            <a:r>
              <a:rPr lang="fr-FR" sz="2400" dirty="0" err="1" smtClean="0">
                <a:solidFill>
                  <a:schemeClr val="bg1"/>
                </a:solidFill>
              </a:rPr>
              <a:t>Generale</a:t>
            </a:r>
            <a:r>
              <a:rPr lang="fr-FR" sz="2400" dirty="0" smtClean="0">
                <a:solidFill>
                  <a:schemeClr val="bg1"/>
                </a:solidFill>
              </a:rPr>
              <a:t> Du Jeu</a:t>
            </a:r>
            <a:endParaRPr lang="fr-FR" sz="2400" dirty="0">
              <a:solidFill>
                <a:schemeClr val="bg1"/>
              </a:solidFill>
            </a:endParaRPr>
          </a:p>
        </p:txBody>
      </p:sp>
    </p:spTree>
    <p:extLst>
      <p:ext uri="{BB962C8B-B14F-4D97-AF65-F5344CB8AC3E}">
        <p14:creationId xmlns:p14="http://schemas.microsoft.com/office/powerpoint/2010/main" val="35999967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04021A"/>
            </a:gs>
            <a:gs pos="100000">
              <a:srgbClr val="1F004D"/>
            </a:gs>
          </a:gsLst>
          <a:lin ang="0" scaled="0"/>
        </a:gradFill>
        <a:effectLst/>
      </p:bgPr>
    </p:bg>
    <p:spTree>
      <p:nvGrpSpPr>
        <p:cNvPr id="1" name=""/>
        <p:cNvGrpSpPr/>
        <p:nvPr/>
      </p:nvGrpSpPr>
      <p:grpSpPr>
        <a:xfrm>
          <a:off x="0" y="0"/>
          <a:ext cx="0" cy="0"/>
          <a:chOff x="0" y="0"/>
          <a:chExt cx="0" cy="0"/>
        </a:xfrm>
      </p:grpSpPr>
      <p:sp>
        <p:nvSpPr>
          <p:cNvPr id="3" name="Rectangle 2"/>
          <p:cNvSpPr/>
          <p:nvPr/>
        </p:nvSpPr>
        <p:spPr>
          <a:xfrm>
            <a:off x="574893" y="1698580"/>
            <a:ext cx="5299165" cy="2369880"/>
          </a:xfrm>
          <a:prstGeom prst="rect">
            <a:avLst/>
          </a:prstGeom>
        </p:spPr>
        <p:txBody>
          <a:bodyPr wrap="square">
            <a:spAutoFit/>
          </a:bodyPr>
          <a:lstStyle/>
          <a:p>
            <a:r>
              <a:rPr lang="fr-FR" sz="2400" b="1" dirty="0" smtClean="0">
                <a:solidFill>
                  <a:srgbClr val="3399FF"/>
                </a:solidFill>
              </a:rPr>
              <a:t>Scores et podium final</a:t>
            </a:r>
            <a:r>
              <a:rPr lang="fr-FR" sz="2400" dirty="0" smtClean="0">
                <a:solidFill>
                  <a:srgbClr val="3399FF"/>
                </a:solidFill>
              </a:rPr>
              <a:t> :</a:t>
            </a:r>
            <a:r>
              <a:rPr lang="fr-FR" sz="2000" dirty="0" smtClean="0">
                <a:solidFill>
                  <a:schemeClr val="bg1"/>
                </a:solidFill>
              </a:rPr>
              <a:t/>
            </a:r>
            <a:br>
              <a:rPr lang="fr-FR" sz="2000" dirty="0" smtClean="0">
                <a:solidFill>
                  <a:schemeClr val="bg1"/>
                </a:solidFill>
              </a:rPr>
            </a:br>
            <a:r>
              <a:rPr lang="fr-FR" sz="2000" dirty="0" smtClean="0">
                <a:solidFill>
                  <a:schemeClr val="bg1"/>
                </a:solidFill>
                <a:latin typeface="+mj-lt"/>
              </a:rPr>
              <a:t>– Suivi des victoires, égalités et défaites</a:t>
            </a:r>
            <a:br>
              <a:rPr lang="fr-FR" sz="2000" dirty="0" smtClean="0">
                <a:solidFill>
                  <a:schemeClr val="bg1"/>
                </a:solidFill>
                <a:latin typeface="+mj-lt"/>
              </a:rPr>
            </a:br>
            <a:r>
              <a:rPr lang="fr-FR" sz="2000" dirty="0" smtClean="0">
                <a:solidFill>
                  <a:schemeClr val="bg1"/>
                </a:solidFill>
                <a:latin typeface="+mj-lt"/>
              </a:rPr>
              <a:t>– Affichage d’un podium avec noms et performances des joueurs</a:t>
            </a:r>
          </a:p>
          <a:p>
            <a:r>
              <a:rPr lang="fr-FR" sz="2400" b="1" dirty="0" err="1" smtClean="0">
                <a:solidFill>
                  <a:srgbClr val="3399FF"/>
                </a:solidFill>
              </a:rPr>
              <a:t>Rejouabilité</a:t>
            </a:r>
            <a:r>
              <a:rPr lang="fr-FR" sz="2400" dirty="0" smtClean="0">
                <a:solidFill>
                  <a:srgbClr val="3399FF"/>
                </a:solidFill>
              </a:rPr>
              <a:t> :</a:t>
            </a:r>
            <a:r>
              <a:rPr lang="fr-FR" sz="2000" dirty="0" smtClean="0">
                <a:solidFill>
                  <a:schemeClr val="bg1"/>
                </a:solidFill>
              </a:rPr>
              <a:t/>
            </a:r>
            <a:br>
              <a:rPr lang="fr-FR" sz="2000" dirty="0" smtClean="0">
                <a:solidFill>
                  <a:schemeClr val="bg1"/>
                </a:solidFill>
              </a:rPr>
            </a:br>
            <a:r>
              <a:rPr lang="fr-FR" sz="2000" dirty="0" smtClean="0">
                <a:solidFill>
                  <a:schemeClr val="bg1"/>
                </a:solidFill>
                <a:latin typeface="+mj-lt"/>
              </a:rPr>
              <a:t>– Après chaque partie, le joueur peut recommencer sans relancer le programme</a:t>
            </a:r>
            <a:endParaRPr lang="fr-FR" sz="2000" dirty="0">
              <a:solidFill>
                <a:schemeClr val="bg1"/>
              </a:solidFill>
              <a:latin typeface="+mj-lt"/>
            </a:endParaRPr>
          </a:p>
        </p:txBody>
      </p:sp>
      <p:pic>
        <p:nvPicPr>
          <p:cNvPr id="4" name="Image 3"/>
          <p:cNvPicPr>
            <a:picLocks noChangeAspect="1"/>
          </p:cNvPicPr>
          <p:nvPr/>
        </p:nvPicPr>
        <p:blipFill>
          <a:blip r:embed="rId2"/>
          <a:stretch>
            <a:fillRect/>
          </a:stretch>
        </p:blipFill>
        <p:spPr>
          <a:xfrm>
            <a:off x="513806" y="4258332"/>
            <a:ext cx="5926183" cy="2455977"/>
          </a:xfrm>
          <a:prstGeom prst="rect">
            <a:avLst/>
          </a:prstGeom>
          <a:ln>
            <a:noFill/>
          </a:ln>
          <a:effectLst>
            <a:outerShdw blurRad="292100" dist="139700" dir="2700000" algn="tl" rotWithShape="0">
              <a:srgbClr val="333333">
                <a:alpha val="65000"/>
              </a:srgbClr>
            </a:outerShdw>
          </a:effectLst>
        </p:spPr>
      </p:pic>
      <p:pic>
        <p:nvPicPr>
          <p:cNvPr id="5" name="Image 4"/>
          <p:cNvPicPr>
            <a:picLocks noChangeAspect="1"/>
          </p:cNvPicPr>
          <p:nvPr/>
        </p:nvPicPr>
        <p:blipFill>
          <a:blip r:embed="rId3"/>
          <a:stretch>
            <a:fillRect/>
          </a:stretch>
        </p:blipFill>
        <p:spPr>
          <a:xfrm>
            <a:off x="6779623" y="1698580"/>
            <a:ext cx="5218203" cy="5015729"/>
          </a:xfrm>
          <a:prstGeom prst="rect">
            <a:avLst/>
          </a:prstGeom>
          <a:ln>
            <a:noFill/>
          </a:ln>
          <a:effectLst>
            <a:outerShdw blurRad="292100" dist="139700" dir="2700000" algn="tl" rotWithShape="0">
              <a:srgbClr val="333333">
                <a:alpha val="65000"/>
              </a:srgbClr>
            </a:outerShdw>
          </a:effectLst>
        </p:spPr>
      </p:pic>
      <p:sp>
        <p:nvSpPr>
          <p:cNvPr id="6" name="Ruban vers le bas 5"/>
          <p:cNvSpPr/>
          <p:nvPr/>
        </p:nvSpPr>
        <p:spPr>
          <a:xfrm>
            <a:off x="3189641" y="86059"/>
            <a:ext cx="5368835" cy="1141849"/>
          </a:xfrm>
          <a:prstGeom prst="ribbon">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5400000" scaled="1"/>
            <a:tileRect/>
          </a:gradFill>
        </p:spPr>
        <p:style>
          <a:lnRef idx="3">
            <a:schemeClr val="lt1"/>
          </a:lnRef>
          <a:fillRef idx="1">
            <a:schemeClr val="accent5"/>
          </a:fillRef>
          <a:effectRef idx="1">
            <a:schemeClr val="accent5"/>
          </a:effectRef>
          <a:fontRef idx="minor">
            <a:schemeClr val="lt1"/>
          </a:fontRef>
        </p:style>
        <p:txBody>
          <a:bodyPr rtlCol="0" anchor="ctr"/>
          <a:lstStyle/>
          <a:p>
            <a:pPr algn="ctr"/>
            <a:r>
              <a:rPr lang="fr-FR" sz="2400" dirty="0" err="1" smtClean="0">
                <a:solidFill>
                  <a:schemeClr val="bg1"/>
                </a:solidFill>
              </a:rPr>
              <a:t>Presentation</a:t>
            </a:r>
            <a:r>
              <a:rPr lang="fr-FR" sz="2400" dirty="0" smtClean="0">
                <a:solidFill>
                  <a:schemeClr val="bg1"/>
                </a:solidFill>
              </a:rPr>
              <a:t> </a:t>
            </a:r>
            <a:r>
              <a:rPr lang="fr-FR" sz="2400" dirty="0" err="1" smtClean="0">
                <a:solidFill>
                  <a:schemeClr val="bg1"/>
                </a:solidFill>
              </a:rPr>
              <a:t>Generale</a:t>
            </a:r>
            <a:r>
              <a:rPr lang="fr-FR" sz="2400" dirty="0" smtClean="0">
                <a:solidFill>
                  <a:schemeClr val="bg1"/>
                </a:solidFill>
              </a:rPr>
              <a:t> Du Jeu</a:t>
            </a:r>
            <a:endParaRPr lang="fr-FR" sz="2400" dirty="0">
              <a:solidFill>
                <a:schemeClr val="bg1"/>
              </a:solidFill>
            </a:endParaRPr>
          </a:p>
        </p:txBody>
      </p:sp>
    </p:spTree>
    <p:extLst>
      <p:ext uri="{BB962C8B-B14F-4D97-AF65-F5344CB8AC3E}">
        <p14:creationId xmlns:p14="http://schemas.microsoft.com/office/powerpoint/2010/main" val="9898403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04021A"/>
            </a:gs>
            <a:gs pos="100000">
              <a:srgbClr val="1F004D"/>
            </a:gs>
          </a:gsLst>
          <a:lin ang="0" scaled="0"/>
        </a:gradFill>
        <a:effectLst/>
      </p:bgPr>
    </p:bg>
    <p:spTree>
      <p:nvGrpSpPr>
        <p:cNvPr id="1" name=""/>
        <p:cNvGrpSpPr/>
        <p:nvPr/>
      </p:nvGrpSpPr>
      <p:grpSpPr>
        <a:xfrm>
          <a:off x="0" y="0"/>
          <a:ext cx="0" cy="0"/>
          <a:chOff x="0" y="0"/>
          <a:chExt cx="0" cy="0"/>
        </a:xfrm>
      </p:grpSpPr>
      <p:sp>
        <p:nvSpPr>
          <p:cNvPr id="4" name="Ruban vers le bas 3"/>
          <p:cNvSpPr/>
          <p:nvPr/>
        </p:nvSpPr>
        <p:spPr>
          <a:xfrm>
            <a:off x="3189641" y="125247"/>
            <a:ext cx="5368835" cy="1141849"/>
          </a:xfrm>
          <a:prstGeom prst="ribbon">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5400000" scaled="1"/>
            <a:tileRect/>
          </a:gradFill>
        </p:spPr>
        <p:style>
          <a:lnRef idx="3">
            <a:schemeClr val="lt1"/>
          </a:lnRef>
          <a:fillRef idx="1">
            <a:schemeClr val="accent5"/>
          </a:fillRef>
          <a:effectRef idx="1">
            <a:schemeClr val="accent5"/>
          </a:effectRef>
          <a:fontRef idx="minor">
            <a:schemeClr val="lt1"/>
          </a:fontRef>
        </p:style>
        <p:txBody>
          <a:bodyPr rtlCol="0" anchor="ctr"/>
          <a:lstStyle/>
          <a:p>
            <a:pPr algn="ctr"/>
            <a:r>
              <a:rPr lang="fr-FR" sz="2400" dirty="0" smtClean="0"/>
              <a:t>Structure du programme</a:t>
            </a:r>
            <a:endParaRPr lang="fr-FR" sz="2400" dirty="0">
              <a:solidFill>
                <a:schemeClr val="bg1"/>
              </a:solidFill>
            </a:endParaRPr>
          </a:p>
        </p:txBody>
      </p:sp>
      <p:graphicFrame>
        <p:nvGraphicFramePr>
          <p:cNvPr id="6" name="Tableau 5"/>
          <p:cNvGraphicFramePr>
            <a:graphicFrameLocks noGrp="1"/>
          </p:cNvGraphicFramePr>
          <p:nvPr>
            <p:extLst>
              <p:ext uri="{D42A27DB-BD31-4B8C-83A1-F6EECF244321}">
                <p14:modId xmlns:p14="http://schemas.microsoft.com/office/powerpoint/2010/main" val="421905138"/>
              </p:ext>
            </p:extLst>
          </p:nvPr>
        </p:nvGraphicFramePr>
        <p:xfrm>
          <a:off x="1123403" y="1761562"/>
          <a:ext cx="9966962" cy="4825961"/>
        </p:xfrm>
        <a:graphic>
          <a:graphicData uri="http://schemas.openxmlformats.org/drawingml/2006/table">
            <a:tbl>
              <a:tblPr firstRow="1" bandRow="1">
                <a:effectLst>
                  <a:innerShdw blurRad="114300">
                    <a:prstClr val="black"/>
                  </a:innerShdw>
                </a:effectLst>
                <a:tableStyleId>{5FD0F851-EC5A-4D38-B0AD-8093EC10F338}</a:tableStyleId>
              </a:tblPr>
              <a:tblGrid>
                <a:gridCol w="4983481"/>
                <a:gridCol w="4983481"/>
              </a:tblGrid>
              <a:tr h="689423">
                <a:tc>
                  <a:txBody>
                    <a:bodyPr/>
                    <a:lstStyle/>
                    <a:p>
                      <a:r>
                        <a:rPr lang="fr-FR" sz="2800" dirty="0">
                          <a:solidFill>
                            <a:srgbClr val="0402FD"/>
                          </a:solidFill>
                        </a:rPr>
                        <a:t>Fonction</a:t>
                      </a:r>
                    </a:p>
                  </a:txBody>
                  <a:tcPr anchor="ctr"/>
                </a:tc>
                <a:tc>
                  <a:txBody>
                    <a:bodyPr/>
                    <a:lstStyle/>
                    <a:p>
                      <a:r>
                        <a:rPr lang="fr-FR" sz="2800" dirty="0">
                          <a:solidFill>
                            <a:srgbClr val="0402FD"/>
                          </a:solidFill>
                        </a:rPr>
                        <a:t>Rôle principal</a:t>
                      </a:r>
                    </a:p>
                  </a:txBody>
                  <a:tcPr anchor="ctr"/>
                </a:tc>
              </a:tr>
              <a:tr h="689423">
                <a:tc>
                  <a:txBody>
                    <a:bodyPr/>
                    <a:lstStyle/>
                    <a:p>
                      <a:r>
                        <a:rPr lang="fr-FR" sz="2400" dirty="0" err="1">
                          <a:solidFill>
                            <a:schemeClr val="bg1"/>
                          </a:solidFill>
                        </a:rPr>
                        <a:t>draw_board</a:t>
                      </a:r>
                      <a:r>
                        <a:rPr lang="fr-FR" sz="2400" dirty="0">
                          <a:solidFill>
                            <a:schemeClr val="bg1"/>
                          </a:solidFill>
                        </a:rPr>
                        <a:t>()</a:t>
                      </a:r>
                    </a:p>
                  </a:txBody>
                  <a:tcPr anchor="ctr"/>
                </a:tc>
                <a:tc>
                  <a:txBody>
                    <a:bodyPr/>
                    <a:lstStyle/>
                    <a:p>
                      <a:r>
                        <a:rPr lang="fr-FR" sz="2400" dirty="0" smtClean="0">
                          <a:solidFill>
                            <a:schemeClr val="bg1"/>
                          </a:solidFill>
                        </a:rPr>
                        <a:t>-Affiche </a:t>
                      </a:r>
                      <a:r>
                        <a:rPr lang="fr-FR" sz="2400" dirty="0">
                          <a:solidFill>
                            <a:schemeClr val="bg1"/>
                          </a:solidFill>
                        </a:rPr>
                        <a:t>la grille et les scores</a:t>
                      </a:r>
                    </a:p>
                  </a:txBody>
                  <a:tcPr anchor="ctr"/>
                </a:tc>
              </a:tr>
              <a:tr h="689423">
                <a:tc>
                  <a:txBody>
                    <a:bodyPr/>
                    <a:lstStyle/>
                    <a:p>
                      <a:r>
                        <a:rPr lang="fr-FR" sz="2400" dirty="0" err="1">
                          <a:solidFill>
                            <a:schemeClr val="bg1"/>
                          </a:solidFill>
                        </a:rPr>
                        <a:t>play_game</a:t>
                      </a:r>
                      <a:r>
                        <a:rPr lang="fr-FR" sz="2400" dirty="0">
                          <a:solidFill>
                            <a:schemeClr val="bg1"/>
                          </a:solidFill>
                        </a:rPr>
                        <a:t>()</a:t>
                      </a:r>
                    </a:p>
                  </a:txBody>
                  <a:tcPr anchor="ctr"/>
                </a:tc>
                <a:tc>
                  <a:txBody>
                    <a:bodyPr/>
                    <a:lstStyle/>
                    <a:p>
                      <a:r>
                        <a:rPr lang="fr-FR" sz="2400" dirty="0" smtClean="0">
                          <a:solidFill>
                            <a:schemeClr val="bg1"/>
                          </a:solidFill>
                        </a:rPr>
                        <a:t>-Lance </a:t>
                      </a:r>
                      <a:r>
                        <a:rPr lang="fr-FR" sz="2400" dirty="0">
                          <a:solidFill>
                            <a:schemeClr val="bg1"/>
                          </a:solidFill>
                        </a:rPr>
                        <a:t>une partie, gère les tours</a:t>
                      </a:r>
                    </a:p>
                  </a:txBody>
                  <a:tcPr anchor="ctr"/>
                </a:tc>
              </a:tr>
              <a:tr h="689423">
                <a:tc>
                  <a:txBody>
                    <a:bodyPr/>
                    <a:lstStyle/>
                    <a:p>
                      <a:r>
                        <a:rPr lang="fr-FR" sz="2400" dirty="0" err="1">
                          <a:solidFill>
                            <a:schemeClr val="bg1"/>
                          </a:solidFill>
                        </a:rPr>
                        <a:t>bot_move</a:t>
                      </a:r>
                      <a:r>
                        <a:rPr lang="fr-FR" sz="2400" dirty="0">
                          <a:solidFill>
                            <a:schemeClr val="bg1"/>
                          </a:solidFill>
                        </a:rPr>
                        <a:t>()</a:t>
                      </a:r>
                    </a:p>
                  </a:txBody>
                  <a:tcPr anchor="ctr"/>
                </a:tc>
                <a:tc>
                  <a:txBody>
                    <a:bodyPr/>
                    <a:lstStyle/>
                    <a:p>
                      <a:r>
                        <a:rPr lang="fr-FR" sz="2400" dirty="0" smtClean="0">
                          <a:solidFill>
                            <a:schemeClr val="bg1"/>
                          </a:solidFill>
                        </a:rPr>
                        <a:t>-Fait </a:t>
                      </a:r>
                      <a:r>
                        <a:rPr lang="fr-FR" sz="2400" dirty="0">
                          <a:solidFill>
                            <a:schemeClr val="bg1"/>
                          </a:solidFill>
                        </a:rPr>
                        <a:t>jouer le bot selon la difficulté</a:t>
                      </a:r>
                    </a:p>
                  </a:txBody>
                  <a:tcPr anchor="ctr"/>
                </a:tc>
              </a:tr>
              <a:tr h="689423">
                <a:tc>
                  <a:txBody>
                    <a:bodyPr/>
                    <a:lstStyle/>
                    <a:p>
                      <a:r>
                        <a:rPr lang="fr-FR" sz="2400" dirty="0" err="1">
                          <a:solidFill>
                            <a:schemeClr val="bg1"/>
                          </a:solidFill>
                        </a:rPr>
                        <a:t>check_win</a:t>
                      </a:r>
                      <a:r>
                        <a:rPr lang="fr-FR" sz="2400" dirty="0">
                          <a:solidFill>
                            <a:schemeClr val="bg1"/>
                          </a:solidFill>
                        </a:rPr>
                        <a:t>()</a:t>
                      </a:r>
                    </a:p>
                  </a:txBody>
                  <a:tcPr anchor="ctr"/>
                </a:tc>
                <a:tc>
                  <a:txBody>
                    <a:bodyPr/>
                    <a:lstStyle/>
                    <a:p>
                      <a:r>
                        <a:rPr lang="fr-FR" sz="2400" dirty="0" smtClean="0">
                          <a:solidFill>
                            <a:schemeClr val="bg1"/>
                          </a:solidFill>
                        </a:rPr>
                        <a:t>-Vérifie </a:t>
                      </a:r>
                      <a:r>
                        <a:rPr lang="fr-FR" sz="2400" dirty="0">
                          <a:solidFill>
                            <a:schemeClr val="bg1"/>
                          </a:solidFill>
                        </a:rPr>
                        <a:t>s’il y a un gagnant</a:t>
                      </a:r>
                    </a:p>
                  </a:txBody>
                  <a:tcPr anchor="ctr"/>
                </a:tc>
              </a:tr>
              <a:tr h="689423">
                <a:tc>
                  <a:txBody>
                    <a:bodyPr/>
                    <a:lstStyle/>
                    <a:p>
                      <a:r>
                        <a:rPr lang="fr-FR" sz="2400" dirty="0">
                          <a:solidFill>
                            <a:schemeClr val="bg1"/>
                          </a:solidFill>
                        </a:rPr>
                        <a:t>menu()</a:t>
                      </a:r>
                    </a:p>
                  </a:txBody>
                  <a:tcPr anchor="ctr"/>
                </a:tc>
                <a:tc>
                  <a:txBody>
                    <a:bodyPr/>
                    <a:lstStyle/>
                    <a:p>
                      <a:r>
                        <a:rPr lang="fr-FR" sz="2400" dirty="0" smtClean="0">
                          <a:solidFill>
                            <a:schemeClr val="bg1"/>
                          </a:solidFill>
                        </a:rPr>
                        <a:t>-Affiche </a:t>
                      </a:r>
                      <a:r>
                        <a:rPr lang="fr-FR" sz="2400" dirty="0">
                          <a:solidFill>
                            <a:schemeClr val="bg1"/>
                          </a:solidFill>
                        </a:rPr>
                        <a:t>le menu et demande les infos</a:t>
                      </a:r>
                    </a:p>
                  </a:txBody>
                  <a:tcPr anchor="ctr"/>
                </a:tc>
              </a:tr>
              <a:tr h="689423">
                <a:tc>
                  <a:txBody>
                    <a:bodyPr/>
                    <a:lstStyle/>
                    <a:p>
                      <a:r>
                        <a:rPr lang="fr-FR" sz="2400" dirty="0" err="1" smtClean="0">
                          <a:solidFill>
                            <a:schemeClr val="bg1"/>
                          </a:solidFill>
                        </a:rPr>
                        <a:t>replay_prompt</a:t>
                      </a:r>
                      <a:r>
                        <a:rPr lang="fr-FR" sz="2400" dirty="0" smtClean="0">
                          <a:solidFill>
                            <a:schemeClr val="bg1"/>
                          </a:solidFill>
                        </a:rPr>
                        <a:t>()</a:t>
                      </a:r>
                      <a:endParaRPr lang="fr-FR" sz="2400" dirty="0">
                        <a:solidFill>
                          <a:schemeClr val="bg1"/>
                        </a:solidFill>
                      </a:endParaRPr>
                    </a:p>
                  </a:txBody>
                  <a:tcPr/>
                </a:tc>
                <a:tc>
                  <a:txBody>
                    <a:bodyPr/>
                    <a:lstStyle/>
                    <a:p>
                      <a:r>
                        <a:rPr lang="fr-FR" sz="2400" dirty="0" smtClean="0">
                          <a:solidFill>
                            <a:schemeClr val="bg1"/>
                          </a:solidFill>
                        </a:rPr>
                        <a:t>-Gère </a:t>
                      </a:r>
                      <a:r>
                        <a:rPr lang="fr-FR" sz="2400" dirty="0">
                          <a:solidFill>
                            <a:schemeClr val="bg1"/>
                          </a:solidFill>
                        </a:rPr>
                        <a:t>la </a:t>
                      </a:r>
                      <a:r>
                        <a:rPr lang="fr-FR" sz="2400" dirty="0" err="1">
                          <a:solidFill>
                            <a:schemeClr val="bg1"/>
                          </a:solidFill>
                        </a:rPr>
                        <a:t>rejouabilité</a:t>
                      </a:r>
                      <a:endParaRPr lang="fr-FR" sz="2400" dirty="0">
                        <a:solidFill>
                          <a:schemeClr val="bg1"/>
                        </a:solidFill>
                      </a:endParaRPr>
                    </a:p>
                  </a:txBody>
                  <a:tcPr anchor="ctr"/>
                </a:tc>
              </a:tr>
            </a:tbl>
          </a:graphicData>
        </a:graphic>
      </p:graphicFrame>
    </p:spTree>
    <p:extLst>
      <p:ext uri="{BB962C8B-B14F-4D97-AF65-F5344CB8AC3E}">
        <p14:creationId xmlns:p14="http://schemas.microsoft.com/office/powerpoint/2010/main" val="29972713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04021A"/>
            </a:gs>
            <a:gs pos="100000">
              <a:srgbClr val="1F004D"/>
            </a:gs>
          </a:gsLst>
          <a:lin ang="0" scaled="0"/>
        </a:gradFill>
        <a:effectLst/>
      </p:bgPr>
    </p:bg>
    <p:spTree>
      <p:nvGrpSpPr>
        <p:cNvPr id="1" name=""/>
        <p:cNvGrpSpPr/>
        <p:nvPr/>
      </p:nvGrpSpPr>
      <p:grpSpPr>
        <a:xfrm>
          <a:off x="0" y="0"/>
          <a:ext cx="0" cy="0"/>
          <a:chOff x="0" y="0"/>
          <a:chExt cx="0" cy="0"/>
        </a:xfrm>
      </p:grpSpPr>
      <p:sp>
        <p:nvSpPr>
          <p:cNvPr id="3" name="Rectangle 2"/>
          <p:cNvSpPr/>
          <p:nvPr/>
        </p:nvSpPr>
        <p:spPr>
          <a:xfrm>
            <a:off x="304799" y="1787202"/>
            <a:ext cx="6592389" cy="5016758"/>
          </a:xfrm>
          <a:prstGeom prst="rect">
            <a:avLst/>
          </a:prstGeom>
        </p:spPr>
        <p:txBody>
          <a:bodyPr wrap="square">
            <a:spAutoFit/>
          </a:bodyPr>
          <a:lstStyle/>
          <a:p>
            <a:r>
              <a:rPr lang="fr-FR" sz="2000" dirty="0" smtClean="0">
                <a:solidFill>
                  <a:schemeClr val="bg1"/>
                </a:solidFill>
                <a:latin typeface="+mj-lt"/>
              </a:rPr>
              <a:t>-Le projet a débuté par une version simple en mode Joueur contre Joueur, avec une grille 3x3 affichée en console et une alternance manuelle des tours. Mon objectif initial était d’avoir un jeu fonctionnel et compréhensible, sans interface graphique.</a:t>
            </a:r>
          </a:p>
          <a:p>
            <a:r>
              <a:rPr lang="fr-FR" sz="2000" dirty="0" smtClean="0">
                <a:solidFill>
                  <a:schemeClr val="bg1"/>
                </a:solidFill>
                <a:latin typeface="+mj-lt"/>
              </a:rPr>
              <a:t>-Ensuite, j’ai ajouté le mode contre le bot, d’abord avec un comportement aléatoire (niveau facile), puis j’ai complexifié l’IA avec des stratégies de blocage (moyen), et enfin j’ai implémenté l’algorithme Minimax pour un niveau difficile. C'était un vrai défi de rendre l'IA intelligente mais aussi fluide à exécuter.</a:t>
            </a:r>
          </a:p>
          <a:p>
            <a:r>
              <a:rPr lang="fr-FR" sz="2000" dirty="0" smtClean="0">
                <a:solidFill>
                  <a:schemeClr val="bg1"/>
                </a:solidFill>
                <a:latin typeface="+mj-lt"/>
              </a:rPr>
              <a:t>-Après ça, j’ai intégré un système de score qui comptabilise les victoires, les égalités, et affiche un podium final avec un petit effet visuel. Pour rendre l’expérience plus agréable, j’ai ajouté des couleurs via </a:t>
            </a:r>
            <a:r>
              <a:rPr lang="fr-FR" sz="2000" dirty="0" err="1" smtClean="0">
                <a:solidFill>
                  <a:schemeClr val="bg1"/>
                </a:solidFill>
                <a:latin typeface="+mj-lt"/>
              </a:rPr>
              <a:t>SetConsoleTextAttribute</a:t>
            </a:r>
            <a:r>
              <a:rPr lang="fr-FR" sz="2000" dirty="0" smtClean="0">
                <a:solidFill>
                  <a:schemeClr val="bg1"/>
                </a:solidFill>
                <a:latin typeface="+mj-lt"/>
              </a:rPr>
              <a:t>, ce qui donne une interface plus claire et vivante.</a:t>
            </a:r>
            <a:endParaRPr lang="fr-FR" sz="2000" dirty="0">
              <a:solidFill>
                <a:schemeClr val="bg1"/>
              </a:solidFill>
              <a:latin typeface="+mj-lt"/>
            </a:endParaRPr>
          </a:p>
        </p:txBody>
      </p:sp>
      <p:pic>
        <p:nvPicPr>
          <p:cNvPr id="6" name="Image 5"/>
          <p:cNvPicPr>
            <a:picLocks noChangeAspect="1"/>
          </p:cNvPicPr>
          <p:nvPr/>
        </p:nvPicPr>
        <p:blipFill>
          <a:blip r:embed="rId2"/>
          <a:stretch>
            <a:fillRect/>
          </a:stretch>
        </p:blipFill>
        <p:spPr>
          <a:xfrm>
            <a:off x="6897188" y="1425388"/>
            <a:ext cx="5294812" cy="5432611"/>
          </a:xfrm>
          <a:prstGeom prst="rect">
            <a:avLst/>
          </a:prstGeom>
          <a:ln>
            <a:noFill/>
          </a:ln>
          <a:effectLst>
            <a:outerShdw blurRad="292100" dist="139700" dir="2700000" algn="tl" rotWithShape="0">
              <a:srgbClr val="333333">
                <a:alpha val="65000"/>
              </a:srgbClr>
            </a:outerShdw>
          </a:effectLst>
        </p:spPr>
      </p:pic>
      <p:sp>
        <p:nvSpPr>
          <p:cNvPr id="7" name="Ruban vers le bas 6"/>
          <p:cNvSpPr/>
          <p:nvPr/>
        </p:nvSpPr>
        <p:spPr>
          <a:xfrm>
            <a:off x="3189641" y="125247"/>
            <a:ext cx="5368835" cy="1141849"/>
          </a:xfrm>
          <a:prstGeom prst="ribbon">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5400000" scaled="1"/>
            <a:tileRect/>
          </a:gradFill>
        </p:spPr>
        <p:style>
          <a:lnRef idx="3">
            <a:schemeClr val="lt1"/>
          </a:lnRef>
          <a:fillRef idx="1">
            <a:schemeClr val="accent5"/>
          </a:fillRef>
          <a:effectRef idx="1">
            <a:schemeClr val="accent5"/>
          </a:effectRef>
          <a:fontRef idx="minor">
            <a:schemeClr val="lt1"/>
          </a:fontRef>
        </p:style>
        <p:txBody>
          <a:bodyPr rtlCol="0" anchor="ctr"/>
          <a:lstStyle/>
          <a:p>
            <a:pPr algn="ctr"/>
            <a:r>
              <a:rPr lang="fr-FR" sz="2400" dirty="0" err="1" smtClean="0">
                <a:solidFill>
                  <a:schemeClr val="bg1"/>
                </a:solidFill>
              </a:rPr>
              <a:t>Demarche</a:t>
            </a:r>
            <a:r>
              <a:rPr lang="fr-FR" sz="2400" dirty="0" smtClean="0">
                <a:solidFill>
                  <a:schemeClr val="bg1"/>
                </a:solidFill>
              </a:rPr>
              <a:t> De </a:t>
            </a:r>
            <a:r>
              <a:rPr lang="fr-FR" sz="2400" dirty="0" err="1" smtClean="0">
                <a:solidFill>
                  <a:schemeClr val="bg1"/>
                </a:solidFill>
              </a:rPr>
              <a:t>Developpement</a:t>
            </a:r>
            <a:endParaRPr lang="fr-FR" sz="2400" dirty="0">
              <a:solidFill>
                <a:schemeClr val="bg1"/>
              </a:solidFill>
            </a:endParaRPr>
          </a:p>
        </p:txBody>
      </p:sp>
    </p:spTree>
    <p:extLst>
      <p:ext uri="{BB962C8B-B14F-4D97-AF65-F5344CB8AC3E}">
        <p14:creationId xmlns:p14="http://schemas.microsoft.com/office/powerpoint/2010/main" val="9902672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4021A"/>
            </a:gs>
            <a:gs pos="100000">
              <a:srgbClr val="1F004D"/>
            </a:gs>
          </a:gsLst>
          <a:lin ang="0" scaled="0"/>
        </a:gradFill>
        <a:effectLst/>
      </p:bgPr>
    </p:bg>
    <p:spTree>
      <p:nvGrpSpPr>
        <p:cNvPr id="1" name=""/>
        <p:cNvGrpSpPr/>
        <p:nvPr/>
      </p:nvGrpSpPr>
      <p:grpSpPr>
        <a:xfrm>
          <a:off x="0" y="0"/>
          <a:ext cx="0" cy="0"/>
          <a:chOff x="0" y="0"/>
          <a:chExt cx="0" cy="0"/>
        </a:xfrm>
      </p:grpSpPr>
      <p:sp>
        <p:nvSpPr>
          <p:cNvPr id="5" name="Rectangle 4"/>
          <p:cNvSpPr/>
          <p:nvPr/>
        </p:nvSpPr>
        <p:spPr>
          <a:xfrm>
            <a:off x="425824" y="1945653"/>
            <a:ext cx="6096000" cy="4832092"/>
          </a:xfrm>
          <a:prstGeom prst="rect">
            <a:avLst/>
          </a:prstGeom>
        </p:spPr>
        <p:txBody>
          <a:bodyPr>
            <a:spAutoFit/>
          </a:bodyPr>
          <a:lstStyle/>
          <a:p>
            <a:r>
              <a:rPr lang="fr-FR" sz="2400" b="1" i="1" u="sng" dirty="0" smtClean="0">
                <a:solidFill>
                  <a:srgbClr val="3399FF"/>
                </a:solidFill>
              </a:rPr>
              <a:t>Difficultés rencontrées:</a:t>
            </a:r>
          </a:p>
          <a:p>
            <a:r>
              <a:rPr lang="fr-FR" sz="2000" dirty="0" smtClean="0">
                <a:solidFill>
                  <a:schemeClr val="bg1"/>
                </a:solidFill>
                <a:latin typeface="+mj-lt"/>
              </a:rPr>
              <a:t>Bug dans le comptage des scores après </a:t>
            </a:r>
            <a:r>
              <a:rPr lang="fr-FR" sz="2000" dirty="0" err="1" smtClean="0">
                <a:solidFill>
                  <a:schemeClr val="bg1"/>
                </a:solidFill>
                <a:latin typeface="+mj-lt"/>
              </a:rPr>
              <a:t>rejouabilité</a:t>
            </a:r>
            <a:endParaRPr lang="fr-FR" sz="2000" dirty="0" smtClean="0">
              <a:solidFill>
                <a:schemeClr val="bg1"/>
              </a:solidFill>
              <a:latin typeface="+mj-lt"/>
            </a:endParaRPr>
          </a:p>
          <a:p>
            <a:r>
              <a:rPr lang="fr-FR" sz="2000" dirty="0" smtClean="0">
                <a:solidFill>
                  <a:schemeClr val="bg1"/>
                </a:solidFill>
                <a:latin typeface="+mj-lt"/>
              </a:rPr>
              <a:t>Affichage désorganisé dans la grille quand les couleurs s'appliquaient </a:t>
            </a:r>
            <a:r>
              <a:rPr lang="fr-FR" sz="2000" dirty="0" err="1" smtClean="0">
                <a:solidFill>
                  <a:schemeClr val="bg1"/>
                </a:solidFill>
                <a:latin typeface="+mj-lt"/>
              </a:rPr>
              <a:t>malPodium</a:t>
            </a:r>
            <a:r>
              <a:rPr lang="fr-FR" sz="2000" dirty="0" smtClean="0">
                <a:solidFill>
                  <a:schemeClr val="bg1"/>
                </a:solidFill>
                <a:latin typeface="+mj-lt"/>
              </a:rPr>
              <a:t> qui ne s’affichait pas correctement ou qui restait </a:t>
            </a:r>
            <a:r>
              <a:rPr lang="fr-FR" sz="2000" dirty="0" err="1" smtClean="0">
                <a:solidFill>
                  <a:schemeClr val="bg1"/>
                </a:solidFill>
                <a:latin typeface="+mj-lt"/>
              </a:rPr>
              <a:t>bloquéIA</a:t>
            </a:r>
            <a:r>
              <a:rPr lang="fr-FR" sz="2000" dirty="0" smtClean="0">
                <a:solidFill>
                  <a:schemeClr val="bg1"/>
                </a:solidFill>
                <a:latin typeface="+mj-lt"/>
              </a:rPr>
              <a:t> trop lente ou inefficace au début (en particulier avec Minimax)</a:t>
            </a:r>
          </a:p>
          <a:p>
            <a:r>
              <a:rPr lang="fr-FR" sz="2400" b="1" i="1" u="sng" dirty="0" smtClean="0">
                <a:solidFill>
                  <a:srgbClr val="3399FF"/>
                </a:solidFill>
              </a:rPr>
              <a:t>Solutions apportées:</a:t>
            </a:r>
          </a:p>
          <a:p>
            <a:r>
              <a:rPr lang="fr-FR" sz="2000" dirty="0" smtClean="0">
                <a:solidFill>
                  <a:schemeClr val="bg1"/>
                </a:solidFill>
                <a:latin typeface="+mj-lt"/>
              </a:rPr>
              <a:t>J’ai réorganisé les fonctions en les rendant plus claires et modulaires</a:t>
            </a:r>
          </a:p>
          <a:p>
            <a:r>
              <a:rPr lang="fr-FR" sz="2000" dirty="0" smtClean="0">
                <a:solidFill>
                  <a:schemeClr val="bg1"/>
                </a:solidFill>
                <a:latin typeface="+mj-lt"/>
              </a:rPr>
              <a:t>J’ai effectué de nombreux tests en boucle pour repérer les erreurs</a:t>
            </a:r>
          </a:p>
          <a:p>
            <a:r>
              <a:rPr lang="fr-FR" sz="2000" dirty="0" smtClean="0">
                <a:solidFill>
                  <a:schemeClr val="bg1"/>
                </a:solidFill>
                <a:latin typeface="+mj-lt"/>
              </a:rPr>
              <a:t>J’ai nettoyé le code, supprimé les doublons et utilisé des commentaires pour garder le </a:t>
            </a:r>
            <a:r>
              <a:rPr lang="fr-FR" sz="2000" dirty="0" err="1" smtClean="0">
                <a:solidFill>
                  <a:schemeClr val="bg1"/>
                </a:solidFill>
                <a:latin typeface="+mj-lt"/>
              </a:rPr>
              <a:t>contrôleEnfin</a:t>
            </a:r>
            <a:r>
              <a:rPr lang="fr-FR" sz="2000" dirty="0" smtClean="0">
                <a:solidFill>
                  <a:schemeClr val="bg1"/>
                </a:solidFill>
                <a:latin typeface="+mj-lt"/>
              </a:rPr>
              <a:t>, </a:t>
            </a:r>
          </a:p>
          <a:p>
            <a:r>
              <a:rPr lang="fr-FR" sz="2000" dirty="0" smtClean="0">
                <a:solidFill>
                  <a:schemeClr val="bg1"/>
                </a:solidFill>
                <a:latin typeface="+mj-lt"/>
              </a:rPr>
              <a:t>j’ai amélioré l'affichage console en centralisant les couleurs et en les testant ligne par ligne.</a:t>
            </a:r>
            <a:endParaRPr lang="fr-FR" sz="2000" dirty="0">
              <a:solidFill>
                <a:schemeClr val="bg1"/>
              </a:solidFill>
              <a:latin typeface="+mj-lt"/>
            </a:endParaRPr>
          </a:p>
        </p:txBody>
      </p:sp>
      <p:pic>
        <p:nvPicPr>
          <p:cNvPr id="6" name="Image 5"/>
          <p:cNvPicPr>
            <a:picLocks noChangeAspect="1"/>
          </p:cNvPicPr>
          <p:nvPr/>
        </p:nvPicPr>
        <p:blipFill>
          <a:blip r:embed="rId2"/>
          <a:stretch>
            <a:fillRect/>
          </a:stretch>
        </p:blipFill>
        <p:spPr>
          <a:xfrm>
            <a:off x="6521824" y="1640540"/>
            <a:ext cx="5670176" cy="5137205"/>
          </a:xfrm>
          <a:prstGeom prst="rect">
            <a:avLst/>
          </a:prstGeom>
          <a:ln>
            <a:noFill/>
          </a:ln>
          <a:effectLst>
            <a:outerShdw blurRad="292100" dist="139700" dir="2700000" algn="tl" rotWithShape="0">
              <a:srgbClr val="333333">
                <a:alpha val="65000"/>
              </a:srgbClr>
            </a:outerShdw>
          </a:effectLst>
        </p:spPr>
      </p:pic>
      <p:sp>
        <p:nvSpPr>
          <p:cNvPr id="8" name="Ruban vers le bas 7"/>
          <p:cNvSpPr/>
          <p:nvPr/>
        </p:nvSpPr>
        <p:spPr>
          <a:xfrm>
            <a:off x="3189641" y="125247"/>
            <a:ext cx="5368835" cy="1141849"/>
          </a:xfrm>
          <a:prstGeom prst="ribbon">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5400000" scaled="1"/>
            <a:tileRect/>
          </a:gradFill>
        </p:spPr>
        <p:style>
          <a:lnRef idx="3">
            <a:schemeClr val="lt1"/>
          </a:lnRef>
          <a:fillRef idx="1">
            <a:schemeClr val="accent5"/>
          </a:fillRef>
          <a:effectRef idx="1">
            <a:schemeClr val="accent5"/>
          </a:effectRef>
          <a:fontRef idx="minor">
            <a:schemeClr val="lt1"/>
          </a:fontRef>
        </p:style>
        <p:txBody>
          <a:bodyPr rtlCol="0" anchor="ctr"/>
          <a:lstStyle/>
          <a:p>
            <a:pPr algn="ctr"/>
            <a:r>
              <a:rPr lang="fr-FR" sz="2400" dirty="0" err="1" smtClean="0">
                <a:solidFill>
                  <a:schemeClr val="bg1"/>
                </a:solidFill>
              </a:rPr>
              <a:t>Demarche</a:t>
            </a:r>
            <a:r>
              <a:rPr lang="fr-FR" sz="2400" dirty="0" smtClean="0">
                <a:solidFill>
                  <a:schemeClr val="bg1"/>
                </a:solidFill>
              </a:rPr>
              <a:t> De </a:t>
            </a:r>
            <a:r>
              <a:rPr lang="fr-FR" sz="2400" dirty="0" err="1" smtClean="0">
                <a:solidFill>
                  <a:schemeClr val="bg1"/>
                </a:solidFill>
              </a:rPr>
              <a:t>Developpement</a:t>
            </a:r>
            <a:endParaRPr lang="fr-FR" sz="2400" dirty="0">
              <a:solidFill>
                <a:schemeClr val="bg1"/>
              </a:solidFill>
            </a:endParaRPr>
          </a:p>
        </p:txBody>
      </p:sp>
    </p:spTree>
    <p:extLst>
      <p:ext uri="{BB962C8B-B14F-4D97-AF65-F5344CB8AC3E}">
        <p14:creationId xmlns:p14="http://schemas.microsoft.com/office/powerpoint/2010/main" val="26411879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04021A"/>
            </a:gs>
            <a:gs pos="100000">
              <a:srgbClr val="1F004D"/>
            </a:gs>
          </a:gsLst>
          <a:lin ang="0" scaled="0"/>
        </a:gradFill>
        <a:effectLst/>
      </p:bgPr>
    </p:bg>
    <p:spTree>
      <p:nvGrpSpPr>
        <p:cNvPr id="1" name=""/>
        <p:cNvGrpSpPr/>
        <p:nvPr/>
      </p:nvGrpSpPr>
      <p:grpSpPr>
        <a:xfrm>
          <a:off x="0" y="0"/>
          <a:ext cx="0" cy="0"/>
          <a:chOff x="0" y="0"/>
          <a:chExt cx="0" cy="0"/>
        </a:xfrm>
      </p:grpSpPr>
      <p:sp>
        <p:nvSpPr>
          <p:cNvPr id="4" name="Ruban vers le bas 3"/>
          <p:cNvSpPr/>
          <p:nvPr/>
        </p:nvSpPr>
        <p:spPr>
          <a:xfrm>
            <a:off x="3189641" y="125247"/>
            <a:ext cx="5368835" cy="1141849"/>
          </a:xfrm>
          <a:prstGeom prst="ribbon">
            <a:avLst/>
          </a:prstGeom>
          <a:gradFill flip="none" rotWithShape="1">
            <a:gsLst>
              <a:gs pos="0">
                <a:schemeClr val="accent5">
                  <a:shade val="30000"/>
                  <a:satMod val="115000"/>
                </a:schemeClr>
              </a:gs>
              <a:gs pos="50000">
                <a:schemeClr val="accent5">
                  <a:shade val="67500"/>
                  <a:satMod val="115000"/>
                </a:schemeClr>
              </a:gs>
              <a:gs pos="100000">
                <a:schemeClr val="accent5">
                  <a:shade val="100000"/>
                  <a:satMod val="115000"/>
                </a:schemeClr>
              </a:gs>
            </a:gsLst>
            <a:lin ang="5400000" scaled="1"/>
            <a:tileRect/>
          </a:gradFill>
        </p:spPr>
        <p:style>
          <a:lnRef idx="3">
            <a:schemeClr val="lt1"/>
          </a:lnRef>
          <a:fillRef idx="1">
            <a:schemeClr val="accent5"/>
          </a:fillRef>
          <a:effectRef idx="1">
            <a:schemeClr val="accent5"/>
          </a:effectRef>
          <a:fontRef idx="minor">
            <a:schemeClr val="lt1"/>
          </a:fontRef>
        </p:style>
        <p:txBody>
          <a:bodyPr rtlCol="0" anchor="ctr"/>
          <a:lstStyle/>
          <a:p>
            <a:pPr algn="ctr"/>
            <a:r>
              <a:rPr lang="fr-FR" sz="2400" dirty="0" smtClean="0"/>
              <a:t>Exploration du code en profondeur</a:t>
            </a:r>
            <a:endParaRPr lang="fr-FR" sz="2400" dirty="0">
              <a:solidFill>
                <a:schemeClr val="bg1"/>
              </a:solidFill>
            </a:endParaRPr>
          </a:p>
        </p:txBody>
      </p:sp>
    </p:spTree>
    <p:extLst>
      <p:ext uri="{BB962C8B-B14F-4D97-AF65-F5344CB8AC3E}">
        <p14:creationId xmlns:p14="http://schemas.microsoft.com/office/powerpoint/2010/main" val="3274423871"/>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2816</TotalTime>
  <Words>448</Words>
  <Application>Microsoft Office PowerPoint</Application>
  <PresentationFormat>Grand écran</PresentationFormat>
  <Paragraphs>59</Paragraphs>
  <Slides>8</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8</vt:i4>
      </vt:variant>
    </vt:vector>
  </HeadingPairs>
  <TitlesOfParts>
    <vt:vector size="12" baseType="lpstr">
      <vt:lpstr>Arial</vt:lpstr>
      <vt:lpstr>Calibri</vt:lpstr>
      <vt:lpstr>Calibri Light</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Compte Microsoft</dc:creator>
  <cp:lastModifiedBy>Compte Microsoft</cp:lastModifiedBy>
  <cp:revision>24</cp:revision>
  <dcterms:created xsi:type="dcterms:W3CDTF">2025-04-13T17:42:54Z</dcterms:created>
  <dcterms:modified xsi:type="dcterms:W3CDTF">2026-02-07T11:34:56Z</dcterms:modified>
</cp:coreProperties>
</file>

<file path=docProps/thumbnail.jpeg>
</file>